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Montserrat Black"/>
      <p:bold r:id="rId34"/>
      <p:boldItalic r:id="rId35"/>
    </p:embeddedFont>
    <p:embeddedFont>
      <p:font typeface="Montserrat Medium"/>
      <p:regular r:id="rId36"/>
      <p:bold r:id="rId37"/>
      <p:italic r:id="rId38"/>
      <p:boldItalic r:id="rId39"/>
    </p:embeddedFont>
    <p:embeddedFont>
      <p:font typeface="Prompt"/>
      <p:regular r:id="rId40"/>
      <p:bold r:id="rId41"/>
      <p:italic r:id="rId42"/>
      <p:boldItalic r:id="rId43"/>
    </p:embeddedFont>
    <p:embeddedFont>
      <p:font typeface="Prompt ExtraBold"/>
      <p:bold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mpt-regular.fntdata"/><Relationship Id="rId20" Type="http://schemas.openxmlformats.org/officeDocument/2006/relationships/slide" Target="slides/slide15.xml"/><Relationship Id="rId42" Type="http://schemas.openxmlformats.org/officeDocument/2006/relationships/font" Target="fonts/Prompt-italic.fntdata"/><Relationship Id="rId41" Type="http://schemas.openxmlformats.org/officeDocument/2006/relationships/font" Target="fonts/Prompt-bold.fntdata"/><Relationship Id="rId22" Type="http://schemas.openxmlformats.org/officeDocument/2006/relationships/slide" Target="slides/slide17.xml"/><Relationship Id="rId44" Type="http://schemas.openxmlformats.org/officeDocument/2006/relationships/font" Target="fonts/PromptExtraBold-bold.fntdata"/><Relationship Id="rId21" Type="http://schemas.openxmlformats.org/officeDocument/2006/relationships/slide" Target="slides/slide16.xml"/><Relationship Id="rId43" Type="http://schemas.openxmlformats.org/officeDocument/2006/relationships/font" Target="fonts/Prompt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PromptExtra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Black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Black-bold.fntdata"/><Relationship Id="rId15" Type="http://schemas.openxmlformats.org/officeDocument/2006/relationships/slide" Target="slides/slide10.xml"/><Relationship Id="rId37" Type="http://schemas.openxmlformats.org/officeDocument/2006/relationships/font" Target="fonts/MontserratMedium-bold.fntdata"/><Relationship Id="rId14" Type="http://schemas.openxmlformats.org/officeDocument/2006/relationships/slide" Target="slides/slide9.xml"/><Relationship Id="rId36" Type="http://schemas.openxmlformats.org/officeDocument/2006/relationships/font" Target="fonts/MontserratMedium-regular.fntdata"/><Relationship Id="rId17" Type="http://schemas.openxmlformats.org/officeDocument/2006/relationships/slide" Target="slides/slide12.xml"/><Relationship Id="rId39" Type="http://schemas.openxmlformats.org/officeDocument/2006/relationships/font" Target="fonts/MontserratMedium-bold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Medium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30dd4f714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30dd4f71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32034ac68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32034ac6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30dd4f714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30dd4f71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322b8b33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322b8b33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392d67fd0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392d67fd0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32034ac68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32034ac68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30dd4f714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30dd4f714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30fc30e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30fc30e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30dd4f714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30dd4f714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32034ac68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32034ac68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30dd4f71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30dd4f7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32034ac68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32034ac68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32034ac68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32034ac68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30dd4f714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30dd4f714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30dd4f714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30dd4f714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30dd4f714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30dd4f714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32034ac68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32034ac68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32034ac68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32034ac68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32034ac68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32034ac68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430fc30ed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430fc30ed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32034ac68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32034ac68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178e071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3178e071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30dd4f71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30dd4f71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32034ac6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32034ac6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30e84cc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30e84cc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32034ac68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32034ac68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32034ac6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32034ac6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9.png"/><Relationship Id="rId5" Type="http://schemas.openxmlformats.org/officeDocument/2006/relationships/image" Target="../media/image3.jpg"/><Relationship Id="rId6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6360" l="0" r="19445" t="3085"/>
          <a:stretch/>
        </p:blipFill>
        <p:spPr>
          <a:xfrm>
            <a:off x="1066575" y="0"/>
            <a:ext cx="77149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597848"/>
            <a:ext cx="4455300" cy="280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NEED</a:t>
            </a:r>
            <a:endParaRPr sz="6000">
              <a:highlight>
                <a:srgbClr val="FFFF00"/>
              </a:highlight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highlight>
                  <a:schemeClr val="lt1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TO</a:t>
            </a:r>
            <a:endParaRPr sz="6000">
              <a:highlight>
                <a:schemeClr val="lt1"/>
              </a:highlight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>
                <a:highlight>
                  <a:schemeClr val="lt1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CREATE</a:t>
            </a:r>
            <a:endParaRPr sz="6000">
              <a:highlight>
                <a:srgbClr val="FFFF00"/>
              </a:highlight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753038"/>
            <a:ext cx="7751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Vincent Nicandro, Lexi Stein,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Casey Wong, Zach Goodale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11700" y="3360938"/>
            <a:ext cx="35112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/>
        </p:nvSpPr>
        <p:spPr>
          <a:xfrm>
            <a:off x="351150" y="3359875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5" name="Google Shape;155;p22"/>
          <p:cNvSpPr txBox="1"/>
          <p:nvPr>
            <p:ph idx="4294967295" type="ctrTitle"/>
          </p:nvPr>
        </p:nvSpPr>
        <p:spPr>
          <a:xfrm>
            <a:off x="351150" y="627975"/>
            <a:ext cx="8441700" cy="26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It’s like a</a:t>
            </a:r>
            <a:r>
              <a:rPr lang="en" sz="4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48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hurdle I’ve got </a:t>
            </a:r>
            <a:endParaRPr sz="4800">
              <a:solidFill>
                <a:srgbClr val="000000"/>
              </a:solidFill>
              <a:highlight>
                <a:srgbClr val="FFFF00"/>
              </a:highlight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to get over...</a:t>
            </a:r>
            <a:r>
              <a:rPr lang="en" sz="4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just getting into the rhythm.</a:t>
            </a:r>
            <a:endParaRPr sz="4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2709450" y="381957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ANDY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 FINDING TIME TO MAKE MUSIC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0" r="5141" t="6261"/>
          <a:stretch/>
        </p:blipFill>
        <p:spPr>
          <a:xfrm>
            <a:off x="362425" y="0"/>
            <a:ext cx="3951703" cy="520622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4545350" y="102265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3" name="Google Shape;163;p23"/>
          <p:cNvSpPr txBox="1"/>
          <p:nvPr>
            <p:ph idx="4294967295" type="ctrTitle"/>
          </p:nvPr>
        </p:nvSpPr>
        <p:spPr>
          <a:xfrm>
            <a:off x="454535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KYLEE</a:t>
            </a:r>
            <a:endParaRPr sz="3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STUDENT, ARTIST</a:t>
            </a:r>
            <a:endParaRPr sz="24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4101375" y="2260125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65" name="Google Shape;165;p23"/>
          <p:cNvSpPr/>
          <p:nvPr/>
        </p:nvSpPr>
        <p:spPr>
          <a:xfrm>
            <a:off x="4101375" y="36639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166" name="Google Shape;166;p23"/>
          <p:cNvSpPr txBox="1"/>
          <p:nvPr/>
        </p:nvSpPr>
        <p:spPr>
          <a:xfrm>
            <a:off x="4648200" y="1965375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is entrenched in privilege.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cost to be an artist is far more than one can typically make, acting as a barrier.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4648200" y="3369225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evokes our personality.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pieces we carry with us and identify with reflect our own selve</a:t>
            </a: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</a:t>
            </a: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/>
        </p:nvSpPr>
        <p:spPr>
          <a:xfrm>
            <a:off x="351150" y="3359875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3" name="Google Shape;173;p24"/>
          <p:cNvSpPr txBox="1"/>
          <p:nvPr>
            <p:ph idx="4294967295" type="ctrTitle"/>
          </p:nvPr>
        </p:nvSpPr>
        <p:spPr>
          <a:xfrm>
            <a:off x="351150" y="627975"/>
            <a:ext cx="8441700" cy="26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enjoy being here… it’s a place</a:t>
            </a:r>
            <a:r>
              <a:rPr lang="en" sz="4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48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 can come home to</a:t>
            </a:r>
            <a:r>
              <a:rPr lang="en" sz="48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4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2709450" y="381957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KYLEE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 HER VINYL ALBUM ART WALL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 b="1156" l="2874" r="0" t="4029"/>
          <a:stretch/>
        </p:blipFill>
        <p:spPr>
          <a:xfrm>
            <a:off x="362425" y="0"/>
            <a:ext cx="39517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4545350" y="102265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1" name="Google Shape;181;p25"/>
          <p:cNvSpPr txBox="1"/>
          <p:nvPr>
            <p:ph idx="4294967295" type="ctrTitle"/>
          </p:nvPr>
        </p:nvSpPr>
        <p:spPr>
          <a:xfrm>
            <a:off x="454535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JEFF</a:t>
            </a:r>
            <a:endParaRPr sz="3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COLLEGE GRAD, DANCER</a:t>
            </a:r>
            <a:endParaRPr sz="24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2" name="Google Shape;182;p25"/>
          <p:cNvSpPr/>
          <p:nvPr/>
        </p:nvSpPr>
        <p:spPr>
          <a:xfrm>
            <a:off x="4101375" y="2260125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83" name="Google Shape;183;p25"/>
          <p:cNvSpPr/>
          <p:nvPr/>
        </p:nvSpPr>
        <p:spPr>
          <a:xfrm>
            <a:off x="4101375" y="36639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184" name="Google Shape;184;p25"/>
          <p:cNvSpPr txBox="1"/>
          <p:nvPr/>
        </p:nvSpPr>
        <p:spPr>
          <a:xfrm>
            <a:off x="4648200" y="1965375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is collaborative.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ability to bounce ideas off of someone is invaluable in the process of creation.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4648200" y="3369225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is a struggle.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places where we need to improve are the places we learn and grow the most.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/>
        </p:nvSpPr>
        <p:spPr>
          <a:xfrm>
            <a:off x="351150" y="3359875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1" name="Google Shape;191;p26"/>
          <p:cNvSpPr txBox="1"/>
          <p:nvPr>
            <p:ph idx="4294967295" type="ctrTitle"/>
          </p:nvPr>
        </p:nvSpPr>
        <p:spPr>
          <a:xfrm>
            <a:off x="351150" y="627975"/>
            <a:ext cx="8441700" cy="26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I’m my own biggest critic; it’s hard</a:t>
            </a:r>
            <a:r>
              <a:rPr lang="en" sz="4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48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to find the right language of movement</a:t>
            </a:r>
            <a:r>
              <a:rPr lang="en" sz="48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4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2709450" y="381957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JEFF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 EXPRESSION THROUGH DANCE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 b="2081" l="9268" r="3372" t="12631"/>
          <a:stretch/>
        </p:blipFill>
        <p:spPr>
          <a:xfrm>
            <a:off x="362425" y="0"/>
            <a:ext cx="39517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/>
          <p:nvPr/>
        </p:nvSpPr>
        <p:spPr>
          <a:xfrm>
            <a:off x="4545350" y="102265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9" name="Google Shape;199;p27"/>
          <p:cNvSpPr txBox="1"/>
          <p:nvPr>
            <p:ph idx="4294967295" type="ctrTitle"/>
          </p:nvPr>
        </p:nvSpPr>
        <p:spPr>
          <a:xfrm>
            <a:off x="454535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MICHAEL</a:t>
            </a:r>
            <a:endParaRPr sz="3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PROFESSOR, DIRECTOR</a:t>
            </a:r>
            <a:endParaRPr sz="24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4648200" y="3887613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is genuine.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point of art is to give someone a genuine experience, one that makes them think.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01" name="Google Shape;201;p27"/>
          <p:cNvSpPr txBox="1"/>
          <p:nvPr/>
        </p:nvSpPr>
        <p:spPr>
          <a:xfrm>
            <a:off x="4648200" y="1736775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is civic engagement.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Access to art should be defended as a constitutional right. It is a necessity.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4101375" y="310694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203" name="Google Shape;203;p27"/>
          <p:cNvSpPr/>
          <p:nvPr/>
        </p:nvSpPr>
        <p:spPr>
          <a:xfrm>
            <a:off x="4101375" y="4182369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204" name="Google Shape;204;p27"/>
          <p:cNvSpPr/>
          <p:nvPr/>
        </p:nvSpPr>
        <p:spPr>
          <a:xfrm>
            <a:off x="4101375" y="2031525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205" name="Google Shape;205;p27"/>
          <p:cNvSpPr txBox="1"/>
          <p:nvPr/>
        </p:nvSpPr>
        <p:spPr>
          <a:xfrm>
            <a:off x="4648200" y="2812200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is divisive.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There exists an ingroup/outgroup mentality in art that weakens the institution as a whole.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/>
        </p:nvSpPr>
        <p:spPr>
          <a:xfrm>
            <a:off x="351150" y="3359875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1" name="Google Shape;211;p28"/>
          <p:cNvSpPr txBox="1"/>
          <p:nvPr>
            <p:ph idx="4294967295" type="ctrTitle"/>
          </p:nvPr>
        </p:nvSpPr>
        <p:spPr>
          <a:xfrm>
            <a:off x="351150" y="627975"/>
            <a:ext cx="8441700" cy="26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medium we work in is human relationships, and</a:t>
            </a:r>
            <a:r>
              <a:rPr lang="en" sz="4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48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they’re always messy.</a:t>
            </a:r>
            <a:endParaRPr sz="48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351150" y="3819575"/>
            <a:ext cx="84417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MICHAEL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 WHAT HE FOUND FRUSTRATING ABOUT ART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3">
            <a:alphaModFix/>
          </a:blip>
          <a:srcRect b="6871" l="0" r="0" t="4231"/>
          <a:stretch/>
        </p:blipFill>
        <p:spPr>
          <a:xfrm>
            <a:off x="1066575" y="0"/>
            <a:ext cx="7715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>
            <p:ph type="ctrTitle"/>
          </p:nvPr>
        </p:nvSpPr>
        <p:spPr>
          <a:xfrm>
            <a:off x="311700" y="597850"/>
            <a:ext cx="5208300" cy="280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FINDINGS</a:t>
            </a:r>
            <a:endParaRPr sz="6000">
              <a:solidFill>
                <a:srgbClr val="000000"/>
              </a:solidFill>
              <a:highlight>
                <a:srgbClr val="FFFF00"/>
              </a:highlight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311700" y="3360938"/>
            <a:ext cx="35112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/>
        </p:nvSpPr>
        <p:spPr>
          <a:xfrm>
            <a:off x="3592350" y="833075"/>
            <a:ext cx="19593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225" name="Google Shape;225;p30"/>
          <p:cNvSpPr txBox="1"/>
          <p:nvPr>
            <p:ph idx="4294967295" type="ctrTitle"/>
          </p:nvPr>
        </p:nvSpPr>
        <p:spPr>
          <a:xfrm>
            <a:off x="311700" y="354500"/>
            <a:ext cx="85206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EMPATHY MAP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112" y="1487300"/>
            <a:ext cx="4589878" cy="342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2096" y="1487312"/>
            <a:ext cx="2581793" cy="3427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1"/>
          <p:cNvPicPr preferRelativeResize="0"/>
          <p:nvPr/>
        </p:nvPicPr>
        <p:blipFill rotWithShape="1">
          <a:blip r:embed="rId3">
            <a:alphaModFix/>
          </a:blip>
          <a:srcRect b="16859" l="0" r="0" t="8144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5234" l="7774" r="5839" t="8379"/>
          <a:stretch/>
        </p:blipFill>
        <p:spPr>
          <a:xfrm>
            <a:off x="2639100" y="1762750"/>
            <a:ext cx="1692600" cy="169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16415" l="7898" r="8517" t="0"/>
          <a:stretch/>
        </p:blipFill>
        <p:spPr>
          <a:xfrm>
            <a:off x="4812276" y="1751650"/>
            <a:ext cx="1692900" cy="171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b="31647" l="6076" r="23352" t="21313"/>
          <a:stretch/>
        </p:blipFill>
        <p:spPr>
          <a:xfrm>
            <a:off x="465630" y="1751650"/>
            <a:ext cx="1692900" cy="171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 b="9285" l="3530" r="0" t="17427"/>
          <a:stretch/>
        </p:blipFill>
        <p:spPr>
          <a:xfrm>
            <a:off x="6985759" y="1751650"/>
            <a:ext cx="1692900" cy="1714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592350" y="833075"/>
            <a:ext cx="19593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67" name="Google Shape;67;p14"/>
          <p:cNvSpPr txBox="1"/>
          <p:nvPr>
            <p:ph idx="4294967295" type="ctrTitle"/>
          </p:nvPr>
        </p:nvSpPr>
        <p:spPr>
          <a:xfrm>
            <a:off x="311700" y="354500"/>
            <a:ext cx="85206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OUR TEAM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49400" y="3614710"/>
            <a:ext cx="2325600" cy="11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rompt"/>
                <a:ea typeface="Prompt"/>
                <a:cs typeface="Prompt"/>
                <a:sym typeface="Prompt"/>
              </a:rPr>
              <a:t>Vincent Nicandro</a:t>
            </a:r>
            <a:endParaRPr b="1" sz="1800"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latin typeface="Montserrat Medium"/>
                <a:ea typeface="Montserrat Medium"/>
                <a:cs typeface="Montserrat Medium"/>
                <a:sym typeface="Montserrat Medium"/>
              </a:rPr>
              <a:t>nicandro@stanford.edu</a:t>
            </a:r>
            <a:endParaRPr sz="135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Has had a Starbucks gold</a:t>
            </a:r>
            <a:endParaRPr i="1"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card since 2012</a:t>
            </a:r>
            <a:endParaRPr i="1"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322612" y="3614710"/>
            <a:ext cx="2325600" cy="11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rompt"/>
                <a:ea typeface="Prompt"/>
                <a:cs typeface="Prompt"/>
                <a:sym typeface="Prompt"/>
              </a:rPr>
              <a:t>Lexi Stein</a:t>
            </a:r>
            <a:endParaRPr b="1" sz="1800"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latin typeface="Montserrat Medium"/>
                <a:ea typeface="Montserrat Medium"/>
                <a:cs typeface="Montserrat Medium"/>
                <a:sym typeface="Montserrat Medium"/>
              </a:rPr>
              <a:t>lexi</a:t>
            </a:r>
            <a:r>
              <a:rPr lang="en" sz="1350">
                <a:latin typeface="Montserrat Medium"/>
                <a:ea typeface="Montserrat Medium"/>
                <a:cs typeface="Montserrat Medium"/>
                <a:sym typeface="Montserrat Medium"/>
              </a:rPr>
              <a:t>@stanford.edu</a:t>
            </a:r>
            <a:endParaRPr sz="135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Posted way too much in the </a:t>
            </a:r>
            <a:endParaRPr i="1"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Class of 2019 page</a:t>
            </a:r>
            <a:endParaRPr i="1"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495810" y="3614710"/>
            <a:ext cx="2325600" cy="11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rompt"/>
                <a:ea typeface="Prompt"/>
                <a:cs typeface="Prompt"/>
                <a:sym typeface="Prompt"/>
              </a:rPr>
              <a:t>Casey Wong</a:t>
            </a:r>
            <a:endParaRPr b="1" sz="1800"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latin typeface="Montserrat Medium"/>
                <a:ea typeface="Montserrat Medium"/>
                <a:cs typeface="Montserrat Medium"/>
                <a:sym typeface="Montserrat Medium"/>
              </a:rPr>
              <a:t>wongcs</a:t>
            </a:r>
            <a:r>
              <a:rPr lang="en" sz="1350">
                <a:latin typeface="Montserrat Medium"/>
                <a:ea typeface="Montserrat Medium"/>
                <a:cs typeface="Montserrat Medium"/>
                <a:sym typeface="Montserrat Medium"/>
              </a:rPr>
              <a:t>@stanford.edu</a:t>
            </a:r>
            <a:endParaRPr sz="135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Insert something fun </a:t>
            </a:r>
            <a:endParaRPr i="1"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and quirky here</a:t>
            </a:r>
            <a:endParaRPr i="1"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669000" y="3614700"/>
            <a:ext cx="2325600" cy="11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rompt"/>
                <a:ea typeface="Prompt"/>
                <a:cs typeface="Prompt"/>
                <a:sym typeface="Prompt"/>
              </a:rPr>
              <a:t>Zach Goodale</a:t>
            </a:r>
            <a:endParaRPr b="1" sz="1800"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latin typeface="Montserrat Medium"/>
                <a:ea typeface="Montserrat Medium"/>
                <a:cs typeface="Montserrat Medium"/>
                <a:sym typeface="Montserrat Medium"/>
              </a:rPr>
              <a:t>zgoodale</a:t>
            </a:r>
            <a:r>
              <a:rPr lang="en" sz="1350">
                <a:latin typeface="Montserrat Medium"/>
                <a:ea typeface="Montserrat Medium"/>
                <a:cs typeface="Montserrat Medium"/>
                <a:sym typeface="Montserrat Medium"/>
              </a:rPr>
              <a:t>@stanford.edu</a:t>
            </a:r>
            <a:endParaRPr sz="135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if (appliesToGoldman): sellSoul(Zach)</a:t>
            </a:r>
            <a:endParaRPr i="1"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                  </a:t>
            </a:r>
            <a:endParaRPr i="1"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2"/>
          <p:cNvPicPr preferRelativeResize="0"/>
          <p:nvPr/>
        </p:nvPicPr>
        <p:blipFill rotWithShape="1">
          <a:blip r:embed="rId3">
            <a:alphaModFix/>
          </a:blip>
          <a:srcRect b="16859" l="0" r="0" t="8144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2"/>
          <p:cNvSpPr/>
          <p:nvPr/>
        </p:nvSpPr>
        <p:spPr>
          <a:xfrm>
            <a:off x="0" y="0"/>
            <a:ext cx="4665900" cy="2571900"/>
          </a:xfrm>
          <a:prstGeom prst="rect">
            <a:avLst/>
          </a:prstGeom>
          <a:solidFill>
            <a:srgbClr val="000000">
              <a:alpha val="67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2"/>
          <p:cNvSpPr txBox="1"/>
          <p:nvPr>
            <p:ph idx="4294967295" type="ctrTitle"/>
          </p:nvPr>
        </p:nvSpPr>
        <p:spPr>
          <a:xfrm>
            <a:off x="419632" y="98405"/>
            <a:ext cx="3826800" cy="235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Art comes from a place of </a:t>
            </a: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genuine human emotion,</a:t>
            </a:r>
            <a:r>
              <a:rPr lang="en" sz="24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coming from a place of sincerity.</a:t>
            </a:r>
            <a:endParaRPr sz="24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3"/>
          <p:cNvPicPr preferRelativeResize="0"/>
          <p:nvPr/>
        </p:nvPicPr>
        <p:blipFill rotWithShape="1">
          <a:blip r:embed="rId3">
            <a:alphaModFix/>
          </a:blip>
          <a:srcRect b="16859" l="0" r="0" t="8144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3"/>
          <p:cNvSpPr/>
          <p:nvPr/>
        </p:nvSpPr>
        <p:spPr>
          <a:xfrm>
            <a:off x="4652350" y="2469425"/>
            <a:ext cx="4491600" cy="2674200"/>
          </a:xfrm>
          <a:prstGeom prst="rect">
            <a:avLst/>
          </a:prstGeom>
          <a:solidFill>
            <a:srgbClr val="000000">
              <a:alpha val="67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3"/>
          <p:cNvSpPr txBox="1"/>
          <p:nvPr>
            <p:ph idx="4294967295" type="ctrTitle"/>
          </p:nvPr>
        </p:nvSpPr>
        <p:spPr>
          <a:xfrm>
            <a:off x="5056300" y="2571750"/>
            <a:ext cx="3683700" cy="24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There exists a duality where</a:t>
            </a:r>
            <a:r>
              <a:rPr lang="en" sz="24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struggling with creation is part of the satisfaction</a:t>
            </a:r>
            <a:r>
              <a:rPr lang="en" sz="24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4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/>
          <p:nvPr/>
        </p:nvSpPr>
        <p:spPr>
          <a:xfrm>
            <a:off x="4829875" y="-175"/>
            <a:ext cx="39516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4"/>
          <p:cNvSpPr txBox="1"/>
          <p:nvPr/>
        </p:nvSpPr>
        <p:spPr>
          <a:xfrm>
            <a:off x="-3831600" y="107240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253" name="Google Shape;253;p34"/>
          <p:cNvSpPr txBox="1"/>
          <p:nvPr>
            <p:ph idx="4294967295" type="ctrTitle"/>
          </p:nvPr>
        </p:nvSpPr>
        <p:spPr>
          <a:xfrm>
            <a:off x="-383160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INSIGHTS &amp;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NEEDS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365700" y="3314050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NEED: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way to facilitate the exchange of thoughts and ideas between creators.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55" name="Google Shape;255;p34"/>
          <p:cNvSpPr txBox="1"/>
          <p:nvPr/>
        </p:nvSpPr>
        <p:spPr>
          <a:xfrm>
            <a:off x="365700" y="1889175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INSIGHT: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Art is a relationship, one that’s hard but necessary to maintain.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4963825" y="3207575"/>
            <a:ext cx="3683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7" name="Google Shape;257;p34"/>
          <p:cNvSpPr txBox="1"/>
          <p:nvPr>
            <p:ph idx="4294967295" type="ctrTitle"/>
          </p:nvPr>
        </p:nvSpPr>
        <p:spPr>
          <a:xfrm>
            <a:off x="4963825" y="475675"/>
            <a:ext cx="3683700" cy="26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want to make something I love, but with the </a:t>
            </a:r>
            <a:r>
              <a:rPr lang="en" sz="3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investment of other people</a:t>
            </a:r>
            <a:r>
              <a:rPr lang="en" sz="3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3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8" name="Google Shape;258;p34"/>
          <p:cNvSpPr txBox="1"/>
          <p:nvPr/>
        </p:nvSpPr>
        <p:spPr>
          <a:xfrm>
            <a:off x="4963823" y="3667275"/>
            <a:ext cx="36837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MICHAEL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 HIS DIRECTING STYLE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/>
          <p:nvPr/>
        </p:nvSpPr>
        <p:spPr>
          <a:xfrm>
            <a:off x="4829875" y="-175"/>
            <a:ext cx="39516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5"/>
          <p:cNvSpPr txBox="1"/>
          <p:nvPr/>
        </p:nvSpPr>
        <p:spPr>
          <a:xfrm>
            <a:off x="-3831600" y="107240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265" name="Google Shape;265;p35"/>
          <p:cNvSpPr txBox="1"/>
          <p:nvPr>
            <p:ph idx="4294967295" type="ctrTitle"/>
          </p:nvPr>
        </p:nvSpPr>
        <p:spPr>
          <a:xfrm>
            <a:off x="-383160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INSIGHTS &amp;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NEEDS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365700" y="3314050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NEED: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way to have accountability built into the process of creation.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365700" y="1889175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INSIGHT: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Art is a journey undertaken by creators that requires investment of the self.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68" name="Google Shape;268;p35"/>
          <p:cNvSpPr txBox="1"/>
          <p:nvPr/>
        </p:nvSpPr>
        <p:spPr>
          <a:xfrm>
            <a:off x="4963825" y="3207575"/>
            <a:ext cx="3683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9" name="Google Shape;269;p35"/>
          <p:cNvSpPr txBox="1"/>
          <p:nvPr>
            <p:ph idx="4294967295" type="ctrTitle"/>
          </p:nvPr>
        </p:nvSpPr>
        <p:spPr>
          <a:xfrm>
            <a:off x="4963825" y="475675"/>
            <a:ext cx="3683700" cy="26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 helps for me to hav</a:t>
            </a:r>
            <a:r>
              <a:rPr lang="en"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 </a:t>
            </a:r>
            <a:r>
              <a:rPr lang="en" sz="3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goals and targets to hit</a:t>
            </a:r>
            <a:r>
              <a:rPr lang="en" sz="3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3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0" name="Google Shape;270;p35"/>
          <p:cNvSpPr txBox="1"/>
          <p:nvPr/>
        </p:nvSpPr>
        <p:spPr>
          <a:xfrm>
            <a:off x="4963823" y="3667275"/>
            <a:ext cx="36837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ANDY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 HONING HIS SKILL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/>
          <p:nvPr/>
        </p:nvSpPr>
        <p:spPr>
          <a:xfrm>
            <a:off x="4829875" y="-175"/>
            <a:ext cx="39516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6"/>
          <p:cNvSpPr txBox="1"/>
          <p:nvPr/>
        </p:nvSpPr>
        <p:spPr>
          <a:xfrm>
            <a:off x="-3831600" y="107240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277" name="Google Shape;277;p36"/>
          <p:cNvSpPr txBox="1"/>
          <p:nvPr>
            <p:ph idx="4294967295" type="ctrTitle"/>
          </p:nvPr>
        </p:nvSpPr>
        <p:spPr>
          <a:xfrm>
            <a:off x="-383160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INSIGHTS &amp;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NEEDS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78" name="Google Shape;278;p36"/>
          <p:cNvSpPr txBox="1"/>
          <p:nvPr/>
        </p:nvSpPr>
        <p:spPr>
          <a:xfrm>
            <a:off x="365700" y="3314050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NEED: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reminder to let art be raw and messy, unbounded from limitations.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79" name="Google Shape;279;p36"/>
          <p:cNvSpPr txBox="1"/>
          <p:nvPr/>
        </p:nvSpPr>
        <p:spPr>
          <a:xfrm>
            <a:off x="365700" y="1889175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INSIGHT: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Art isn’t precious; it subverts and breaks expectations.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80" name="Google Shape;280;p36"/>
          <p:cNvSpPr txBox="1"/>
          <p:nvPr/>
        </p:nvSpPr>
        <p:spPr>
          <a:xfrm>
            <a:off x="4963825" y="3207575"/>
            <a:ext cx="3683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81" name="Google Shape;281;p36"/>
          <p:cNvSpPr txBox="1"/>
          <p:nvPr>
            <p:ph idx="4294967295" type="ctrTitle"/>
          </p:nvPr>
        </p:nvSpPr>
        <p:spPr>
          <a:xfrm>
            <a:off x="4963825" y="475675"/>
            <a:ext cx="3683700" cy="26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When I find I’m too attached to a painting,</a:t>
            </a:r>
            <a:r>
              <a:rPr lang="en"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 just </a:t>
            </a:r>
            <a:r>
              <a:rPr lang="en" sz="3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mess it up</a:t>
            </a:r>
            <a:r>
              <a:rPr lang="en" sz="3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3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4963823" y="3667275"/>
            <a:ext cx="36837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KYLEE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 THE IDEA OF PRECIOUSNESS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/>
          <p:nvPr/>
        </p:nvSpPr>
        <p:spPr>
          <a:xfrm>
            <a:off x="4829875" y="-175"/>
            <a:ext cx="39516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7"/>
          <p:cNvSpPr txBox="1"/>
          <p:nvPr/>
        </p:nvSpPr>
        <p:spPr>
          <a:xfrm>
            <a:off x="-3831600" y="107240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289" name="Google Shape;289;p37"/>
          <p:cNvSpPr txBox="1"/>
          <p:nvPr>
            <p:ph idx="4294967295" type="ctrTitle"/>
          </p:nvPr>
        </p:nvSpPr>
        <p:spPr>
          <a:xfrm>
            <a:off x="-383160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INSIGHTS &amp;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NEEDS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365700" y="3314050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NEED: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way to make art inviting and accessible to all communities.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91" name="Google Shape;291;p37"/>
          <p:cNvSpPr txBox="1"/>
          <p:nvPr/>
        </p:nvSpPr>
        <p:spPr>
          <a:xfrm>
            <a:off x="365700" y="1889175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INSIGHT: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Art in our community is limited by inaccessibility and misconceptions of the field.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4963825" y="3207575"/>
            <a:ext cx="3683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3" name="Google Shape;293;p37"/>
          <p:cNvSpPr txBox="1"/>
          <p:nvPr>
            <p:ph idx="4294967295" type="ctrTitle"/>
          </p:nvPr>
        </p:nvSpPr>
        <p:spPr>
          <a:xfrm>
            <a:off x="4963825" y="475675"/>
            <a:ext cx="3683700" cy="26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Part of the reason I dance is because it’s</a:t>
            </a:r>
            <a:r>
              <a:rPr lang="en" sz="3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 unexpected.</a:t>
            </a:r>
            <a:endParaRPr sz="3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4" name="Google Shape;294;p37"/>
          <p:cNvSpPr txBox="1"/>
          <p:nvPr/>
        </p:nvSpPr>
        <p:spPr>
          <a:xfrm>
            <a:off x="4963823" y="3667275"/>
            <a:ext cx="36837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JEFF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 DANCING HIP HOP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/>
          <p:nvPr/>
        </p:nvSpPr>
        <p:spPr>
          <a:xfrm>
            <a:off x="4829875" y="-175"/>
            <a:ext cx="39516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8"/>
          <p:cNvSpPr txBox="1"/>
          <p:nvPr/>
        </p:nvSpPr>
        <p:spPr>
          <a:xfrm>
            <a:off x="-3831600" y="107240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301" name="Google Shape;301;p38"/>
          <p:cNvSpPr txBox="1"/>
          <p:nvPr>
            <p:ph idx="4294967295" type="ctrTitle"/>
          </p:nvPr>
        </p:nvSpPr>
        <p:spPr>
          <a:xfrm>
            <a:off x="-383160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INSIGHTS &amp;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NEEDS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302" name="Google Shape;302;p38"/>
          <p:cNvSpPr txBox="1"/>
          <p:nvPr/>
        </p:nvSpPr>
        <p:spPr>
          <a:xfrm>
            <a:off x="365700" y="3314050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NEED: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 interdisciplinary approach to creation and remixing.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303" name="Google Shape;303;p38"/>
          <p:cNvSpPr txBox="1"/>
          <p:nvPr/>
        </p:nvSpPr>
        <p:spPr>
          <a:xfrm>
            <a:off x="365700" y="1889175"/>
            <a:ext cx="4244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INSIGHT: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 </a:t>
            </a:r>
            <a:r>
              <a:rPr lang="en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Art is segregated and sequestered from other disciplines.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4963825" y="3207575"/>
            <a:ext cx="3683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5" name="Google Shape;305;p38"/>
          <p:cNvSpPr txBox="1"/>
          <p:nvPr>
            <p:ph idx="4294967295" type="ctrTitle"/>
          </p:nvPr>
        </p:nvSpPr>
        <p:spPr>
          <a:xfrm>
            <a:off x="4963825" y="475675"/>
            <a:ext cx="3683700" cy="26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Think about</a:t>
            </a:r>
            <a:endParaRPr sz="3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art in a </a:t>
            </a:r>
            <a:r>
              <a:rPr lang="en" sz="3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less departmental way.</a:t>
            </a:r>
            <a:endParaRPr sz="3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6" name="Google Shape;306;p38"/>
          <p:cNvSpPr txBox="1"/>
          <p:nvPr/>
        </p:nvSpPr>
        <p:spPr>
          <a:xfrm>
            <a:off x="4963823" y="3667275"/>
            <a:ext cx="36837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MICHAEL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 INTERDISCIPLINARY INTEREST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9"/>
          <p:cNvPicPr preferRelativeResize="0"/>
          <p:nvPr/>
        </p:nvPicPr>
        <p:blipFill rotWithShape="1">
          <a:blip r:embed="rId3">
            <a:alphaModFix/>
          </a:blip>
          <a:srcRect b="5737" l="28154" r="28154" t="5728"/>
          <a:stretch/>
        </p:blipFill>
        <p:spPr>
          <a:xfrm>
            <a:off x="362425" y="0"/>
            <a:ext cx="39516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9"/>
          <p:cNvSpPr txBox="1"/>
          <p:nvPr/>
        </p:nvSpPr>
        <p:spPr>
          <a:xfrm>
            <a:off x="4545350" y="81450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313" name="Google Shape;313;p39"/>
          <p:cNvSpPr txBox="1"/>
          <p:nvPr>
            <p:ph idx="4294967295" type="ctrTitle"/>
          </p:nvPr>
        </p:nvSpPr>
        <p:spPr>
          <a:xfrm>
            <a:off x="4545350" y="-65475"/>
            <a:ext cx="8441700" cy="106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SUMMARY</a:t>
            </a:r>
            <a:endParaRPr sz="24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4" name="Google Shape;314;p39"/>
          <p:cNvSpPr txBox="1"/>
          <p:nvPr/>
        </p:nvSpPr>
        <p:spPr>
          <a:xfrm>
            <a:off x="4648200" y="143197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mpt ExtraBold"/>
                <a:ea typeface="Prompt ExtraBold"/>
                <a:cs typeface="Prompt ExtraBold"/>
                <a:sym typeface="Prompt ExtraBold"/>
              </a:rPr>
              <a:t>Art as </a:t>
            </a:r>
            <a:r>
              <a:rPr lang="en" sz="2000"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physicality</a:t>
            </a:r>
            <a:r>
              <a:rPr lang="en" sz="2000"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mechanics of creation and honing their skills to better themselves.</a:t>
            </a:r>
            <a:endParaRPr sz="2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315" name="Google Shape;315;p39"/>
          <p:cNvSpPr/>
          <p:nvPr/>
        </p:nvSpPr>
        <p:spPr>
          <a:xfrm>
            <a:off x="4101375" y="1726725"/>
            <a:ext cx="426900" cy="410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16" name="Google Shape;316;p39"/>
          <p:cNvSpPr/>
          <p:nvPr/>
        </p:nvSpPr>
        <p:spPr>
          <a:xfrm>
            <a:off x="4101375" y="2954547"/>
            <a:ext cx="426900" cy="410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17" name="Google Shape;317;p39"/>
          <p:cNvSpPr/>
          <p:nvPr/>
        </p:nvSpPr>
        <p:spPr>
          <a:xfrm>
            <a:off x="4101375" y="4182369"/>
            <a:ext cx="426900" cy="410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18" name="Google Shape;318;p39"/>
          <p:cNvSpPr txBox="1"/>
          <p:nvPr/>
        </p:nvSpPr>
        <p:spPr>
          <a:xfrm>
            <a:off x="4648200" y="2659800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mpt ExtraBold"/>
                <a:ea typeface="Prompt ExtraBold"/>
                <a:cs typeface="Prompt ExtraBold"/>
                <a:sym typeface="Prompt ExtraBold"/>
              </a:rPr>
              <a:t>Art as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intersectionality</a:t>
            </a:r>
            <a:r>
              <a:rPr lang="en" sz="2000"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The compounding of identities and backgrounds and beliefs.</a:t>
            </a:r>
            <a:endParaRPr sz="2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319" name="Google Shape;319;p39"/>
          <p:cNvSpPr txBox="1"/>
          <p:nvPr/>
        </p:nvSpPr>
        <p:spPr>
          <a:xfrm>
            <a:off x="4648200" y="388762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mpt ExtraBold"/>
                <a:ea typeface="Prompt ExtraBold"/>
                <a:cs typeface="Prompt ExtraBold"/>
                <a:sym typeface="Prompt ExtraBold"/>
              </a:rPr>
              <a:t>Art as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people</a:t>
            </a:r>
            <a:r>
              <a:rPr lang="en" sz="2000"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The relationships between people and how they interact and bounce off.</a:t>
            </a:r>
            <a:endParaRPr sz="2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/>
          <p:nvPr>
            <p:ph type="ctrTitle"/>
          </p:nvPr>
        </p:nvSpPr>
        <p:spPr>
          <a:xfrm>
            <a:off x="311700" y="597850"/>
            <a:ext cx="5208300" cy="280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ANY</a:t>
            </a:r>
            <a:endParaRPr sz="6000">
              <a:solidFill>
                <a:srgbClr val="000000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QUESTIONS?</a:t>
            </a:r>
            <a:endParaRPr sz="6000">
              <a:solidFill>
                <a:srgbClr val="000000"/>
              </a:solidFill>
              <a:highlight>
                <a:srgbClr val="FFFF00"/>
              </a:highlight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325" name="Google Shape;325;p40"/>
          <p:cNvSpPr txBox="1"/>
          <p:nvPr/>
        </p:nvSpPr>
        <p:spPr>
          <a:xfrm>
            <a:off x="311700" y="3360938"/>
            <a:ext cx="35112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450" y="0"/>
            <a:ext cx="771525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>
            <p:ph type="ctrTitle"/>
          </p:nvPr>
        </p:nvSpPr>
        <p:spPr>
          <a:xfrm>
            <a:off x="311700" y="597850"/>
            <a:ext cx="6346200" cy="280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FF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WE’RE INTERESTED IN</a:t>
            </a:r>
            <a:endParaRPr sz="6000">
              <a:solidFill>
                <a:srgbClr val="000000"/>
              </a:solidFill>
              <a:highlight>
                <a:srgbClr val="FFFFFF"/>
              </a:highlight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CREATING.</a:t>
            </a:r>
            <a:endParaRPr sz="6000">
              <a:solidFill>
                <a:srgbClr val="000000"/>
              </a:solidFill>
              <a:highlight>
                <a:srgbClr val="FFFF00"/>
              </a:highlight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311700" y="3360938"/>
            <a:ext cx="35112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-3831600" y="107240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84" name="Google Shape;84;p16"/>
          <p:cNvSpPr txBox="1"/>
          <p:nvPr>
            <p:ph idx="4294967295" type="ctrTitle"/>
          </p:nvPr>
        </p:nvSpPr>
        <p:spPr>
          <a:xfrm>
            <a:off x="-383160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NEEDFINDING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METHODOLOGY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5737" l="28154" r="28154" t="5728"/>
          <a:stretch/>
        </p:blipFill>
        <p:spPr>
          <a:xfrm>
            <a:off x="4829875" y="0"/>
            <a:ext cx="39516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/>
          <p:nvPr/>
        </p:nvSpPr>
        <p:spPr>
          <a:xfrm>
            <a:off x="4610100" y="2031525"/>
            <a:ext cx="426900" cy="410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4610100" y="3106947"/>
            <a:ext cx="426900" cy="410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4610100" y="4182369"/>
            <a:ext cx="426900" cy="410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744050" y="2812200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Find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subjects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Seek interviewees from a diverse range of backgrounds</a:t>
            </a: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744050" y="173677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Create an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interview guide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Make basic, open-ended questions that digs deep for interesting stories.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744050" y="388762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Make an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empathy map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Seek out tensions, contradictions, and surprises to unpack and discuss.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/>
        </p:nvSpPr>
        <p:spPr>
          <a:xfrm>
            <a:off x="3592350" y="833075"/>
            <a:ext cx="19593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97" name="Google Shape;97;p17"/>
          <p:cNvSpPr txBox="1"/>
          <p:nvPr>
            <p:ph idx="4294967295" type="ctrTitle"/>
          </p:nvPr>
        </p:nvSpPr>
        <p:spPr>
          <a:xfrm>
            <a:off x="311700" y="354500"/>
            <a:ext cx="85206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OUR QUESTIONS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b="10941" l="13730" r="13737" t="1600"/>
          <a:stretch/>
        </p:blipFill>
        <p:spPr>
          <a:xfrm>
            <a:off x="0" y="1487300"/>
            <a:ext cx="2285999" cy="182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 b="0" l="3123" r="3076" t="0"/>
          <a:stretch/>
        </p:blipFill>
        <p:spPr>
          <a:xfrm>
            <a:off x="2286000" y="3315200"/>
            <a:ext cx="2286003" cy="182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5">
            <a:alphaModFix/>
          </a:blip>
          <a:srcRect b="0" l="6253" r="10814" t="0"/>
          <a:stretch/>
        </p:blipFill>
        <p:spPr>
          <a:xfrm>
            <a:off x="4572000" y="1487300"/>
            <a:ext cx="2285999" cy="182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6">
            <a:alphaModFix/>
          </a:blip>
          <a:srcRect b="12521" l="0" r="0" t="34170"/>
          <a:stretch/>
        </p:blipFill>
        <p:spPr>
          <a:xfrm>
            <a:off x="6858000" y="3315200"/>
            <a:ext cx="2286000" cy="18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0" y="3315200"/>
            <a:ext cx="2286000" cy="18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Where do you consume art?</a:t>
            </a:r>
            <a:endParaRPr sz="1700"/>
          </a:p>
        </p:txBody>
      </p:sp>
      <p:sp>
        <p:nvSpPr>
          <p:cNvPr id="103" name="Google Shape;103;p17"/>
          <p:cNvSpPr txBox="1"/>
          <p:nvPr/>
        </p:nvSpPr>
        <p:spPr>
          <a:xfrm>
            <a:off x="2286000" y="1487300"/>
            <a:ext cx="2286000" cy="18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What’s surprising about the way you create art?</a:t>
            </a:r>
            <a:endParaRPr sz="1700"/>
          </a:p>
        </p:txBody>
      </p:sp>
      <p:sp>
        <p:nvSpPr>
          <p:cNvPr id="104" name="Google Shape;104;p17"/>
          <p:cNvSpPr txBox="1"/>
          <p:nvPr/>
        </p:nvSpPr>
        <p:spPr>
          <a:xfrm>
            <a:off x="4572000" y="3315200"/>
            <a:ext cx="2286000" cy="18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What’s frustrating </a:t>
            </a:r>
            <a:endParaRPr sz="17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about art?</a:t>
            </a:r>
            <a:endParaRPr sz="1700"/>
          </a:p>
        </p:txBody>
      </p:sp>
      <p:sp>
        <p:nvSpPr>
          <p:cNvPr id="105" name="Google Shape;105;p17"/>
          <p:cNvSpPr txBox="1"/>
          <p:nvPr/>
        </p:nvSpPr>
        <p:spPr>
          <a:xfrm>
            <a:off x="6858000" y="1487300"/>
            <a:ext cx="2286000" cy="18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do you </a:t>
            </a:r>
            <a:endParaRPr sz="17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assign value to art?</a:t>
            </a:r>
            <a:endParaRPr sz="1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/>
        </p:nvSpPr>
        <p:spPr>
          <a:xfrm>
            <a:off x="-3831600" y="107240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/>
          </a:p>
        </p:txBody>
      </p:sp>
      <p:sp>
        <p:nvSpPr>
          <p:cNvPr id="111" name="Google Shape;111;p18"/>
          <p:cNvSpPr txBox="1"/>
          <p:nvPr>
            <p:ph idx="4294967295" type="ctrTitle"/>
          </p:nvPr>
        </p:nvSpPr>
        <p:spPr>
          <a:xfrm>
            <a:off x="-383160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CONSIDERING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Prompt ExtraBold"/>
                <a:ea typeface="Prompt ExtraBold"/>
                <a:cs typeface="Prompt ExtraBold"/>
                <a:sym typeface="Prompt ExtraBold"/>
              </a:rPr>
              <a:t>INTERVIEWS</a:t>
            </a:r>
            <a:endParaRPr sz="3000"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3">
            <a:alphaModFix/>
          </a:blip>
          <a:srcRect b="12757" l="7982" r="7990" t="1618"/>
          <a:stretch/>
        </p:blipFill>
        <p:spPr>
          <a:xfrm>
            <a:off x="4829875" y="0"/>
            <a:ext cx="39516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/>
          <p:nvPr/>
        </p:nvSpPr>
        <p:spPr>
          <a:xfrm>
            <a:off x="4610100" y="2031525"/>
            <a:ext cx="426900" cy="410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4" name="Google Shape;114;p18"/>
          <p:cNvSpPr/>
          <p:nvPr/>
        </p:nvSpPr>
        <p:spPr>
          <a:xfrm>
            <a:off x="4610100" y="3106947"/>
            <a:ext cx="426900" cy="410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5" name="Google Shape;115;p18"/>
          <p:cNvSpPr/>
          <p:nvPr/>
        </p:nvSpPr>
        <p:spPr>
          <a:xfrm>
            <a:off x="4610100" y="4182369"/>
            <a:ext cx="426900" cy="410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744050" y="2812200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Explain our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goals clearly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Tell them our goals for our project as well as their role in the process.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744050" y="173677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Find their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makerspace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Interview them as best as possible in the environments in which they create.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744050" y="388762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Have a </a:t>
            </a:r>
            <a:r>
              <a:rPr lang="en" sz="2000">
                <a:solidFill>
                  <a:schemeClr val="dk1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conversation</a:t>
            </a:r>
            <a:r>
              <a:rPr lang="en" sz="20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 open, be inviting, and most importantly, be engaged.</a:t>
            </a:r>
            <a:endParaRPr sz="2000">
              <a:solidFill>
                <a:schemeClr val="dk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3">
            <a:alphaModFix/>
          </a:blip>
          <a:srcRect b="7808" l="0" r="0" t="3255"/>
          <a:stretch/>
        </p:blipFill>
        <p:spPr>
          <a:xfrm>
            <a:off x="1066575" y="0"/>
            <a:ext cx="7714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>
            <p:ph type="ctrTitle"/>
          </p:nvPr>
        </p:nvSpPr>
        <p:spPr>
          <a:xfrm>
            <a:off x="311700" y="597850"/>
            <a:ext cx="5208300" cy="280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  <a:highlight>
                  <a:srgbClr val="FFFF00"/>
                </a:highlight>
                <a:latin typeface="Prompt ExtraBold"/>
                <a:ea typeface="Prompt ExtraBold"/>
                <a:cs typeface="Prompt ExtraBold"/>
                <a:sym typeface="Prompt ExtraBold"/>
              </a:rPr>
              <a:t>INTERVIEWS</a:t>
            </a:r>
            <a:endParaRPr sz="6000">
              <a:solidFill>
                <a:srgbClr val="000000"/>
              </a:solidFill>
              <a:highlight>
                <a:srgbClr val="FFFF00"/>
              </a:highlight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311700" y="3360938"/>
            <a:ext cx="35112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 b="7808" l="48778" r="0" t="3255"/>
          <a:stretch/>
        </p:blipFill>
        <p:spPr>
          <a:xfrm>
            <a:off x="4829875" y="0"/>
            <a:ext cx="39517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-3831600" y="107240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2" name="Google Shape;132;p20"/>
          <p:cNvSpPr txBox="1"/>
          <p:nvPr>
            <p:ph idx="4294967295" type="ctrTitle"/>
          </p:nvPr>
        </p:nvSpPr>
        <p:spPr>
          <a:xfrm>
            <a:off x="-383160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BIASES TO</a:t>
            </a:r>
            <a:endParaRPr sz="3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RECOGNIZE</a:t>
            </a:r>
            <a:endParaRPr sz="3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4610100" y="2260125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34" name="Google Shape;134;p20"/>
          <p:cNvSpPr/>
          <p:nvPr/>
        </p:nvSpPr>
        <p:spPr>
          <a:xfrm>
            <a:off x="4610100" y="3663972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135" name="Google Shape;135;p20"/>
          <p:cNvSpPr txBox="1"/>
          <p:nvPr/>
        </p:nvSpPr>
        <p:spPr>
          <a:xfrm>
            <a:off x="422950" y="3369225"/>
            <a:ext cx="4046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We interviewed (mostly) men.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want to ensure we’re capturing a diverse sample of artists and creators.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744050" y="1965375"/>
            <a:ext cx="3725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We interviewed creators.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the future, we intend to also interview people who consume art.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4383" l="0" r="7791" t="5599"/>
          <a:stretch/>
        </p:blipFill>
        <p:spPr>
          <a:xfrm>
            <a:off x="362425" y="0"/>
            <a:ext cx="39517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4545350" y="1022650"/>
            <a:ext cx="8441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3" name="Google Shape;143;p21"/>
          <p:cNvSpPr txBox="1"/>
          <p:nvPr>
            <p:ph idx="4294967295" type="ctrTitle"/>
          </p:nvPr>
        </p:nvSpPr>
        <p:spPr>
          <a:xfrm>
            <a:off x="4545350" y="163125"/>
            <a:ext cx="8441700" cy="1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ANDY</a:t>
            </a:r>
            <a:endParaRPr sz="3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TELECOM, MUSICIAN</a:t>
            </a:r>
            <a:endParaRPr sz="24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4648200" y="1736775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changes people’s emotions.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 demands attention and forces us to think about the intentionality of a work.</a:t>
            </a:r>
            <a:endParaRPr sz="2000">
              <a:solidFill>
                <a:schemeClr val="lt1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4101375" y="2031525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1</a:t>
            </a:r>
            <a:endParaRPr sz="1800"/>
          </a:p>
        </p:txBody>
      </p:sp>
      <p:sp>
        <p:nvSpPr>
          <p:cNvPr id="146" name="Google Shape;146;p21"/>
          <p:cNvSpPr/>
          <p:nvPr/>
        </p:nvSpPr>
        <p:spPr>
          <a:xfrm>
            <a:off x="4101375" y="3106947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2</a:t>
            </a:r>
            <a:endParaRPr sz="1800"/>
          </a:p>
        </p:txBody>
      </p:sp>
      <p:sp>
        <p:nvSpPr>
          <p:cNvPr id="147" name="Google Shape;147;p21"/>
          <p:cNvSpPr/>
          <p:nvPr/>
        </p:nvSpPr>
        <p:spPr>
          <a:xfrm>
            <a:off x="4101375" y="4182369"/>
            <a:ext cx="426900" cy="410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rompt ExtraBold"/>
                <a:ea typeface="Prompt ExtraBold"/>
                <a:cs typeface="Prompt ExtraBold"/>
                <a:sym typeface="Prompt ExtraBold"/>
              </a:rPr>
              <a:t>3</a:t>
            </a:r>
            <a:endParaRPr sz="1800"/>
          </a:p>
        </p:txBody>
      </p:sp>
      <p:sp>
        <p:nvSpPr>
          <p:cNvPr id="148" name="Google Shape;148;p21"/>
          <p:cNvSpPr txBox="1"/>
          <p:nvPr/>
        </p:nvSpPr>
        <p:spPr>
          <a:xfrm>
            <a:off x="4648200" y="2812200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should be accessible.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institution of art can be daunting, but it’s our responsibility to dismantle that idea.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4648200" y="3887625"/>
            <a:ext cx="43434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rompt ExtraBold"/>
                <a:ea typeface="Prompt ExtraBold"/>
                <a:cs typeface="Prompt ExtraBold"/>
                <a:sym typeface="Prompt ExtraBold"/>
              </a:rPr>
              <a:t>Art is an investment.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 requires energy and devotion and will and time and money to keep at honing one’s skill.</a:t>
            </a:r>
            <a:endParaRPr sz="2000">
              <a:solidFill>
                <a:srgbClr val="FFFFFF"/>
              </a:solidFill>
              <a:latin typeface="Prompt ExtraBold"/>
              <a:ea typeface="Prompt ExtraBold"/>
              <a:cs typeface="Prompt ExtraBold"/>
              <a:sym typeface="Prompt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